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2" r:id="rId2"/>
    <p:sldId id="259" r:id="rId3"/>
    <p:sldId id="261" r:id="rId4"/>
    <p:sldId id="260" r:id="rId5"/>
    <p:sldId id="265" r:id="rId6"/>
    <p:sldId id="266" r:id="rId7"/>
    <p:sldId id="276" r:id="rId8"/>
    <p:sldId id="264" r:id="rId9"/>
    <p:sldId id="277" r:id="rId10"/>
    <p:sldId id="278" r:id="rId11"/>
    <p:sldId id="267" r:id="rId12"/>
    <p:sldId id="275" r:id="rId13"/>
    <p:sldId id="263" r:id="rId14"/>
    <p:sldId id="271" r:id="rId15"/>
  </p:sldIdLst>
  <p:sldSz cx="9144000" cy="6858000" type="screen4x3"/>
  <p:notesSz cx="6811963" cy="99425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561EC-B60C-473D-8242-69C3548548AD}" v="5" dt="2020-01-22T13:43:49.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94660"/>
  </p:normalViewPr>
  <p:slideViewPr>
    <p:cSldViewPr>
      <p:cViewPr varScale="1">
        <p:scale>
          <a:sx n="93" d="100"/>
          <a:sy n="93" d="100"/>
        </p:scale>
        <p:origin x="118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48F9E09D-ADC9-49BE-A4D1-944D830FD2E8}" type="datetimeFigureOut">
              <a:rPr lang="nb-NO" smtClean="0"/>
              <a:t>14.02.2020</a:t>
            </a:fld>
            <a:endParaRPr lang="nb-NO"/>
          </a:p>
        </p:txBody>
      </p:sp>
      <p:sp>
        <p:nvSpPr>
          <p:cNvPr id="4" name="Plassholder for lysbilde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39F0DCCF-8998-42DD-80F1-B164382EBF7B}" type="slidenum">
              <a:rPr lang="nb-NO" smtClean="0"/>
              <a:t>‹#›</a:t>
            </a:fld>
            <a:endParaRPr lang="nb-NO"/>
          </a:p>
        </p:txBody>
      </p:sp>
    </p:spTree>
    <p:extLst>
      <p:ext uri="{BB962C8B-B14F-4D97-AF65-F5344CB8AC3E}">
        <p14:creationId xmlns:p14="http://schemas.microsoft.com/office/powerpoint/2010/main" val="226508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1</a:t>
            </a:fld>
            <a:endParaRPr lang="nb-NO">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10</a:t>
            </a:fld>
            <a:endParaRPr lang="nb-NO" dirty="0">
              <a:solidFill>
                <a:prstClr val="black"/>
              </a:solidFill>
            </a:endParaRPr>
          </a:p>
        </p:txBody>
      </p:sp>
    </p:spTree>
    <p:extLst>
      <p:ext uri="{BB962C8B-B14F-4D97-AF65-F5344CB8AC3E}">
        <p14:creationId xmlns:p14="http://schemas.microsoft.com/office/powerpoint/2010/main" val="46129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11</a:t>
            </a:fld>
            <a:endParaRPr lang="nb-NO">
              <a:solidFill>
                <a:prstClr val="black"/>
              </a:solidFill>
            </a:endParaRPr>
          </a:p>
        </p:txBody>
      </p:sp>
    </p:spTree>
    <p:extLst>
      <p:ext uri="{BB962C8B-B14F-4D97-AF65-F5344CB8AC3E}">
        <p14:creationId xmlns:p14="http://schemas.microsoft.com/office/powerpoint/2010/main" val="2642573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2360402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13</a:t>
            </a:fld>
            <a:endParaRPr lang="nb-NO">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14</a:t>
            </a:fld>
            <a:endParaRPr lang="nb-NO">
              <a:solidFill>
                <a:prstClr val="black"/>
              </a:solidFill>
            </a:endParaRPr>
          </a:p>
        </p:txBody>
      </p:sp>
    </p:spTree>
    <p:extLst>
      <p:ext uri="{BB962C8B-B14F-4D97-AF65-F5344CB8AC3E}">
        <p14:creationId xmlns:p14="http://schemas.microsoft.com/office/powerpoint/2010/main" val="294620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2</a:t>
            </a:fld>
            <a:endParaRPr lang="nb-NO">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3</a:t>
            </a:fld>
            <a:endParaRPr lang="nb-NO">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4</a:t>
            </a:fld>
            <a:endParaRPr lang="nb-NO">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258919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6</a:t>
            </a:fld>
            <a:endParaRPr lang="nb-NO">
              <a:solidFill>
                <a:prstClr val="black"/>
              </a:solidFill>
            </a:endParaRPr>
          </a:p>
        </p:txBody>
      </p:sp>
    </p:spTree>
    <p:extLst>
      <p:ext uri="{BB962C8B-B14F-4D97-AF65-F5344CB8AC3E}">
        <p14:creationId xmlns:p14="http://schemas.microsoft.com/office/powerpoint/2010/main" val="260183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val="335240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8</a:t>
            </a:fld>
            <a:endParaRPr lang="nb-NO">
              <a:solidFill>
                <a:prstClr val="black"/>
              </a:solidFill>
            </a:endParaRPr>
          </a:p>
        </p:txBody>
      </p:sp>
    </p:spTree>
    <p:extLst>
      <p:ext uri="{BB962C8B-B14F-4D97-AF65-F5344CB8AC3E}">
        <p14:creationId xmlns:p14="http://schemas.microsoft.com/office/powerpoint/2010/main" val="250540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F5CB03-EBE8-4338-85BB-4A5FB1F89B76}"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59338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BAB7AD-82CF-44FD-8FDC-FA41AC354D01}"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67324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0AAFE-335B-4D39-BBED-9265A644381C}"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40136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DC0736-B6F5-4C9B-A9EB-40B01AB79ED3}"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72047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02E78E-BF99-4846-9E97-83E190CEB5D2}"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01181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72FD5D-988E-4D17-ABEE-25A1C933FAE0}"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63998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A7D28F-B268-4ED2-9D79-CE28EEEF9AE4}"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05110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2B1835-4588-4ACF-9238-A743315518CE}"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3146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6DB4DB-DE29-4FD1-A467-DDB43930E6EA}"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47693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D9E5BD-E57C-4572-AF2D-558915183FDC}"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93473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4A7CD6-3CE3-4EE7-90B5-3253774D99F8}"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429471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E2CFF8-681A-4BA9-AE5F-E7E589BFE16D}"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12052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nb-NO">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nb-NO">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2F8071D4-C0A1-49B9-86C9-31E4C3CB5DE3}" type="slidenum">
              <a:rPr lang="nb-NO">
                <a:solidFill>
                  <a:srgbClr val="000000"/>
                </a:solidFill>
              </a:rPr>
              <a:pPr fontAlgn="base">
                <a:spcBef>
                  <a:spcPct val="0"/>
                </a:spcBef>
                <a:spcAft>
                  <a:spcPct val="0"/>
                </a:spcAft>
                <a:defRPr/>
              </a:pPr>
              <a:t>‹#›</a:t>
            </a:fld>
            <a:endParaRPr lang="nb-NO">
              <a:solidFill>
                <a:srgbClr val="000000"/>
              </a:solidFill>
            </a:endParaRPr>
          </a:p>
        </p:txBody>
      </p:sp>
    </p:spTree>
    <p:extLst>
      <p:ext uri="{BB962C8B-B14F-4D97-AF65-F5344CB8AC3E}">
        <p14:creationId xmlns:p14="http://schemas.microsoft.com/office/powerpoint/2010/main" val="2024163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40369"/>
            <a:ext cx="9144000" cy="6845300"/>
          </a:xfrm>
          <a:prstGeom prst="rect">
            <a:avLst/>
          </a:prstGeom>
          <a:noFill/>
          <a:ln w="9525">
            <a:noFill/>
            <a:miter lim="800000"/>
            <a:headEnd/>
            <a:tailEnd/>
          </a:ln>
        </p:spPr>
      </p:pic>
      <p:sp>
        <p:nvSpPr>
          <p:cNvPr id="3" name="TextBox 2">
            <a:extLst>
              <a:ext uri="{FF2B5EF4-FFF2-40B4-BE49-F238E27FC236}">
                <a16:creationId xmlns:a16="http://schemas.microsoft.com/office/drawing/2014/main" id="{09EDB55E-5CF2-46B1-A66A-781102DEAB69}"/>
              </a:ext>
            </a:extLst>
          </p:cNvPr>
          <p:cNvSpPr txBox="1"/>
          <p:nvPr/>
        </p:nvSpPr>
        <p:spPr>
          <a:xfrm>
            <a:off x="323528" y="1628800"/>
            <a:ext cx="8496944" cy="3908762"/>
          </a:xfrm>
          <a:prstGeom prst="rect">
            <a:avLst/>
          </a:prstGeom>
          <a:noFill/>
        </p:spPr>
        <p:txBody>
          <a:bodyPr wrap="square" rtlCol="0">
            <a:spAutoFit/>
          </a:bodyPr>
          <a:lstStyle/>
          <a:p>
            <a:pPr algn="ctr"/>
            <a:r>
              <a:rPr lang="nb-NO" dirty="0">
                <a:solidFill>
                  <a:srgbClr val="0066FF"/>
                </a:solidFill>
              </a:rPr>
              <a:t>Hvordan jobber vi?</a:t>
            </a:r>
          </a:p>
          <a:p>
            <a:endParaRPr lang="nb-NO" dirty="0"/>
          </a:p>
          <a:p>
            <a:r>
              <a:rPr lang="nb-NO" sz="1600" dirty="0"/>
              <a:t>Vi har organisert vårt arbeid og våre prosjekter i grupper:</a:t>
            </a:r>
          </a:p>
          <a:p>
            <a:endParaRPr lang="nb-NO" sz="1600" dirty="0"/>
          </a:p>
          <a:p>
            <a:pPr marL="285750" indent="-285750">
              <a:buFont typeface="Arial" panose="020B0604020202020204" pitchFamily="34" charset="0"/>
              <a:buChar char="•"/>
            </a:pPr>
            <a:r>
              <a:rPr lang="nb-NO" sz="1600" dirty="0"/>
              <a:t>Ruse</a:t>
            </a:r>
          </a:p>
          <a:p>
            <a:pPr marL="285750" indent="-285750">
              <a:buFont typeface="Arial" panose="020B0604020202020204" pitchFamily="34" charset="0"/>
              <a:buChar char="•"/>
            </a:pPr>
            <a:r>
              <a:rPr lang="nb-NO" sz="1600" dirty="0"/>
              <a:t>Røde kors/Internasjonal kvinnegruppe</a:t>
            </a:r>
          </a:p>
          <a:p>
            <a:pPr marL="285750" indent="-285750">
              <a:buFont typeface="Arial" panose="020B0604020202020204" pitchFamily="34" charset="0"/>
              <a:buChar char="•"/>
            </a:pPr>
            <a:r>
              <a:rPr lang="nb-NO" sz="1600" dirty="0"/>
              <a:t>Kafé </a:t>
            </a:r>
          </a:p>
          <a:p>
            <a:pPr marL="285750" indent="-285750">
              <a:buFont typeface="Arial" panose="020B0604020202020204" pitchFamily="34" charset="0"/>
              <a:buChar char="•"/>
            </a:pPr>
            <a:r>
              <a:rPr lang="nb-NO" sz="1600" dirty="0"/>
              <a:t>Lotteri</a:t>
            </a:r>
          </a:p>
          <a:p>
            <a:pPr marL="285750" indent="-285750">
              <a:buFont typeface="Arial" panose="020B0604020202020204" pitchFamily="34" charset="0"/>
              <a:buChar char="•"/>
            </a:pPr>
            <a:r>
              <a:rPr lang="nb-NO" sz="1600" dirty="0"/>
              <a:t>Julemesse</a:t>
            </a:r>
          </a:p>
          <a:p>
            <a:pPr marL="285750" indent="-285750">
              <a:buFont typeface="Arial" panose="020B0604020202020204" pitchFamily="34" charset="0"/>
              <a:buChar char="•"/>
            </a:pPr>
            <a:r>
              <a:rPr lang="nb-NO" sz="1600" dirty="0"/>
              <a:t>Kjolesalg</a:t>
            </a:r>
          </a:p>
          <a:p>
            <a:pPr marL="285750" indent="-285750">
              <a:buFont typeface="Arial" panose="020B0604020202020204" pitchFamily="34" charset="0"/>
              <a:buChar char="•"/>
            </a:pPr>
            <a:r>
              <a:rPr lang="nb-NO" sz="1600" dirty="0"/>
              <a:t>Ressurs</a:t>
            </a:r>
          </a:p>
          <a:p>
            <a:endParaRPr lang="nb-NO" sz="1600" dirty="0"/>
          </a:p>
          <a:p>
            <a:r>
              <a:rPr lang="nb-NO" sz="1600" dirty="0"/>
              <a:t>Alle medlemmer er med i en gruppe, mange er også med i flere grupper/ansvarsområder</a:t>
            </a:r>
          </a:p>
          <a:p>
            <a:endParaRPr lang="nb-NO" dirty="0"/>
          </a:p>
          <a:p>
            <a:endParaRPr lang="nb-NO" dirty="0"/>
          </a:p>
        </p:txBody>
      </p:sp>
    </p:spTree>
    <p:extLst>
      <p:ext uri="{BB962C8B-B14F-4D97-AF65-F5344CB8AC3E}">
        <p14:creationId xmlns:p14="http://schemas.microsoft.com/office/powerpoint/2010/main" val="14422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74EBD5D9-7A77-44AC-B752-C50FF36F1848}"/>
              </a:ext>
            </a:extLst>
          </p:cNvPr>
          <p:cNvSpPr txBox="1"/>
          <p:nvPr/>
        </p:nvSpPr>
        <p:spPr>
          <a:xfrm>
            <a:off x="467544" y="1354339"/>
            <a:ext cx="8136904" cy="3139321"/>
          </a:xfrm>
          <a:prstGeom prst="rect">
            <a:avLst/>
          </a:prstGeom>
          <a:noFill/>
        </p:spPr>
        <p:txBody>
          <a:bodyPr wrap="square" rtlCol="0">
            <a:spAutoFit/>
          </a:bodyPr>
          <a:lstStyle/>
          <a:p>
            <a:pPr algn="ctr"/>
            <a:r>
              <a:rPr lang="nb-NO" dirty="0">
                <a:solidFill>
                  <a:srgbClr val="0066FF"/>
                </a:solidFill>
              </a:rPr>
              <a:t>Ressurs</a:t>
            </a:r>
          </a:p>
          <a:p>
            <a:pPr algn="ctr"/>
            <a:endParaRPr lang="nb-NO" dirty="0">
              <a:solidFill>
                <a:srgbClr val="0066FF"/>
              </a:solidFill>
            </a:endParaRPr>
          </a:p>
          <a:p>
            <a:r>
              <a:rPr lang="nb-NO" sz="1600" dirty="0"/>
              <a:t>Ressursgruppas oppgave er å komme med ideer og forslag til klubbens</a:t>
            </a:r>
          </a:p>
          <a:p>
            <a:endParaRPr lang="nb-NO" sz="1600" dirty="0"/>
          </a:p>
          <a:p>
            <a:pPr marL="285750" indent="-285750">
              <a:buFont typeface="Arial" panose="020B0604020202020204" pitchFamily="34" charset="0"/>
              <a:buChar char="•"/>
            </a:pPr>
            <a:r>
              <a:rPr lang="nb-NO" sz="1600" dirty="0"/>
              <a:t>Nye prosjekter,</a:t>
            </a:r>
          </a:p>
          <a:p>
            <a:pPr marL="285750" indent="-285750">
              <a:buFont typeface="Arial" panose="020B0604020202020204" pitchFamily="34" charset="0"/>
              <a:buChar char="•"/>
            </a:pPr>
            <a:r>
              <a:rPr lang="nb-NO" sz="1600" dirty="0"/>
              <a:t>Forbedring av eksisterende prosjekter,</a:t>
            </a:r>
          </a:p>
          <a:p>
            <a:pPr marL="285750" indent="-285750">
              <a:buFont typeface="Arial" panose="020B0604020202020204" pitchFamily="34" charset="0"/>
              <a:buChar char="•"/>
            </a:pPr>
            <a:r>
              <a:rPr lang="nb-NO" sz="1600" dirty="0"/>
              <a:t>Finansiering og innsamling av penger og ressurser til nye og eksisterende prosjekter.</a:t>
            </a:r>
          </a:p>
          <a:p>
            <a:endParaRPr lang="nb-NO" sz="1600" dirty="0"/>
          </a:p>
          <a:p>
            <a:r>
              <a:rPr lang="nb-NO" sz="1600" dirty="0"/>
              <a:t>Denne gruppa er den største bidragsyteren til vår julemesse, ved å lage og fremskaffe det meste av varene som selges!  Og inspirere resten av klubben!</a:t>
            </a:r>
          </a:p>
          <a:p>
            <a:pPr algn="ctr"/>
            <a:r>
              <a:rPr lang="nb-NO" sz="1600" dirty="0"/>
              <a:t> </a:t>
            </a:r>
          </a:p>
          <a:p>
            <a:endParaRPr lang="nb-NO" dirty="0"/>
          </a:p>
        </p:txBody>
      </p:sp>
      <p:pic>
        <p:nvPicPr>
          <p:cNvPr id="9" name="Picture 8">
            <a:extLst>
              <a:ext uri="{FF2B5EF4-FFF2-40B4-BE49-F238E27FC236}">
                <a16:creationId xmlns:a16="http://schemas.microsoft.com/office/drawing/2014/main" id="{E44744F6-609E-429F-8B84-240B666558AF}"/>
              </a:ext>
            </a:extLst>
          </p:cNvPr>
          <p:cNvPicPr>
            <a:picLocks noChangeAspect="1"/>
          </p:cNvPicPr>
          <p:nvPr/>
        </p:nvPicPr>
        <p:blipFill>
          <a:blip r:embed="rId4"/>
          <a:stretch>
            <a:fillRect/>
          </a:stretch>
        </p:blipFill>
        <p:spPr>
          <a:xfrm>
            <a:off x="2267744" y="3886199"/>
            <a:ext cx="3312368" cy="2914883"/>
          </a:xfrm>
          <a:prstGeom prst="rect">
            <a:avLst/>
          </a:prstGeom>
        </p:spPr>
      </p:pic>
    </p:spTree>
    <p:extLst>
      <p:ext uri="{BB962C8B-B14F-4D97-AF65-F5344CB8AC3E}">
        <p14:creationId xmlns:p14="http://schemas.microsoft.com/office/powerpoint/2010/main" val="126421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dirty="0"/>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6C02407C-E508-4456-B716-7E410DE5CDB1}"/>
              </a:ext>
            </a:extLst>
          </p:cNvPr>
          <p:cNvSpPr txBox="1"/>
          <p:nvPr/>
        </p:nvSpPr>
        <p:spPr>
          <a:xfrm>
            <a:off x="215516" y="1412776"/>
            <a:ext cx="8712968" cy="3908762"/>
          </a:xfrm>
          <a:prstGeom prst="rect">
            <a:avLst/>
          </a:prstGeom>
          <a:noFill/>
        </p:spPr>
        <p:txBody>
          <a:bodyPr wrap="square" rtlCol="0">
            <a:spAutoFit/>
          </a:bodyPr>
          <a:lstStyle/>
          <a:p>
            <a:pPr algn="ctr"/>
            <a:r>
              <a:rPr lang="nb-NO" dirty="0">
                <a:solidFill>
                  <a:srgbClr val="0066FF"/>
                </a:solidFill>
              </a:rPr>
              <a:t>Møteaktiviteter</a:t>
            </a:r>
          </a:p>
          <a:p>
            <a:endParaRPr lang="nb-NO" dirty="0"/>
          </a:p>
          <a:p>
            <a:pPr marL="285750" indent="-285750">
              <a:buFont typeface="Arial" panose="020B0604020202020204" pitchFamily="34" charset="0"/>
              <a:buChar char="•"/>
            </a:pPr>
            <a:r>
              <a:rPr lang="nb-NO" sz="1600" dirty="0"/>
              <a:t>En gang hvert år: Fellesmøte med Sigdal Soroptimist klubb, for hygge og felles inspirasjon</a:t>
            </a:r>
          </a:p>
          <a:p>
            <a:pPr marL="285750" indent="-285750">
              <a:buFont typeface="Arial" panose="020B0604020202020204" pitchFamily="34" charset="0"/>
              <a:buChar char="•"/>
            </a:pPr>
            <a:r>
              <a:rPr lang="nb-NO" sz="1600" dirty="0"/>
              <a:t>«Vennemøte»: Oppfordrer egne medlemmer til å ta med en venn på et månedsmøte, for å bli bedre kjent med </a:t>
            </a:r>
            <a:r>
              <a:rPr lang="nb-NO" sz="1600" dirty="0" err="1"/>
              <a:t>Soroptimismen</a:t>
            </a:r>
            <a:r>
              <a:rPr lang="nb-NO" sz="1600" dirty="0"/>
              <a:t>, våre prosjekter, klubben og oss.</a:t>
            </a:r>
          </a:p>
          <a:p>
            <a:pPr marL="285750" indent="-285750">
              <a:buFont typeface="Arial" panose="020B0604020202020204" pitchFamily="34" charset="0"/>
              <a:buChar char="•"/>
            </a:pPr>
            <a:r>
              <a:rPr lang="nb-NO" sz="1600" dirty="0"/>
              <a:t>Eksterne foredragsholdere inviteres og temaene er variert! Vi har hatt Leger Uten Grenser, frivillige fra flyktningeleir, skuespill med historie fra Kongsberg og besøk fra Norgesunionen</a:t>
            </a:r>
          </a:p>
          <a:p>
            <a:pPr marL="285750" indent="-285750">
              <a:buFont typeface="Arial" panose="020B0604020202020204" pitchFamily="34" charset="0"/>
              <a:buChar char="•"/>
            </a:pPr>
            <a:r>
              <a:rPr lang="nb-NO" sz="1600" dirty="0"/>
              <a:t>Foredrag holdt av egne medlemmer holdes «jevnlig», hvor vi forteller litt om seg selv. Yrke familie/bakgrunn.  En fin måte å bli bedre kjent med hverandre på! 😍</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Hvert møte har «5-minutt» og «ord for natten». Alle medlemmer involveres, dette går på rundgang.  «5-minutt» er et kort innlegg om et fritt valgt tema av personlig interesse. «Ord for natten» er ofte en liten historie eller et dikt, en avrunding av møtekvelden vår.</a:t>
            </a:r>
          </a:p>
          <a:p>
            <a:endParaRPr lang="nb-NO" dirty="0"/>
          </a:p>
          <a:p>
            <a:endParaRPr lang="nb-NO" dirty="0"/>
          </a:p>
        </p:txBody>
      </p:sp>
      <p:pic>
        <p:nvPicPr>
          <p:cNvPr id="3" name="Picture 2">
            <a:extLst>
              <a:ext uri="{FF2B5EF4-FFF2-40B4-BE49-F238E27FC236}">
                <a16:creationId xmlns:a16="http://schemas.microsoft.com/office/drawing/2014/main" id="{6C7DE483-69B9-4A65-BE0C-EC00B3E9650A}"/>
              </a:ext>
            </a:extLst>
          </p:cNvPr>
          <p:cNvPicPr>
            <a:picLocks noChangeAspect="1"/>
          </p:cNvPicPr>
          <p:nvPr/>
        </p:nvPicPr>
        <p:blipFill>
          <a:blip r:embed="rId4"/>
          <a:stretch>
            <a:fillRect/>
          </a:stretch>
        </p:blipFill>
        <p:spPr>
          <a:xfrm>
            <a:off x="3213534" y="4869160"/>
            <a:ext cx="2716932" cy="1852454"/>
          </a:xfrm>
          <a:prstGeom prst="rect">
            <a:avLst/>
          </a:prstGeom>
        </p:spPr>
      </p:pic>
    </p:spTree>
    <p:extLst>
      <p:ext uri="{BB962C8B-B14F-4D97-AF65-F5344CB8AC3E}">
        <p14:creationId xmlns:p14="http://schemas.microsoft.com/office/powerpoint/2010/main" val="143961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pic>
        <p:nvPicPr>
          <p:cNvPr id="3" name="Picture 2">
            <a:extLst>
              <a:ext uri="{FF2B5EF4-FFF2-40B4-BE49-F238E27FC236}">
                <a16:creationId xmlns:a16="http://schemas.microsoft.com/office/drawing/2014/main" id="{122D9890-C449-4733-BF9E-866667B7B84A}"/>
              </a:ext>
            </a:extLst>
          </p:cNvPr>
          <p:cNvPicPr>
            <a:picLocks noChangeAspect="1"/>
          </p:cNvPicPr>
          <p:nvPr/>
        </p:nvPicPr>
        <p:blipFill>
          <a:blip r:embed="rId4"/>
          <a:stretch>
            <a:fillRect/>
          </a:stretch>
        </p:blipFill>
        <p:spPr>
          <a:xfrm>
            <a:off x="4427984" y="1393734"/>
            <a:ext cx="3891272" cy="2755346"/>
          </a:xfrm>
          <a:prstGeom prst="rect">
            <a:avLst/>
          </a:prstGeom>
        </p:spPr>
      </p:pic>
      <p:pic>
        <p:nvPicPr>
          <p:cNvPr id="4" name="Picture 3">
            <a:extLst>
              <a:ext uri="{FF2B5EF4-FFF2-40B4-BE49-F238E27FC236}">
                <a16:creationId xmlns:a16="http://schemas.microsoft.com/office/drawing/2014/main" id="{8A848AA8-C37D-49F0-80F4-F081A6BDDEA2}"/>
              </a:ext>
            </a:extLst>
          </p:cNvPr>
          <p:cNvPicPr>
            <a:picLocks noChangeAspect="1"/>
          </p:cNvPicPr>
          <p:nvPr/>
        </p:nvPicPr>
        <p:blipFill>
          <a:blip r:embed="rId5"/>
          <a:stretch>
            <a:fillRect/>
          </a:stretch>
        </p:blipFill>
        <p:spPr>
          <a:xfrm>
            <a:off x="539552" y="1393734"/>
            <a:ext cx="2596928" cy="2755346"/>
          </a:xfrm>
          <a:prstGeom prst="rect">
            <a:avLst/>
          </a:prstGeom>
        </p:spPr>
      </p:pic>
      <p:pic>
        <p:nvPicPr>
          <p:cNvPr id="2" name="Picture 1">
            <a:extLst>
              <a:ext uri="{FF2B5EF4-FFF2-40B4-BE49-F238E27FC236}">
                <a16:creationId xmlns:a16="http://schemas.microsoft.com/office/drawing/2014/main" id="{AB2CF8B0-29AA-4E2C-8940-389F7F1C5C28}"/>
              </a:ext>
            </a:extLst>
          </p:cNvPr>
          <p:cNvPicPr>
            <a:picLocks noChangeAspect="1"/>
          </p:cNvPicPr>
          <p:nvPr/>
        </p:nvPicPr>
        <p:blipFill>
          <a:blip r:embed="rId6"/>
          <a:stretch>
            <a:fillRect/>
          </a:stretch>
        </p:blipFill>
        <p:spPr>
          <a:xfrm>
            <a:off x="2771800" y="4434830"/>
            <a:ext cx="3082691" cy="1577191"/>
          </a:xfrm>
          <a:prstGeom prst="rect">
            <a:avLst/>
          </a:prstGeom>
        </p:spPr>
      </p:pic>
    </p:spTree>
    <p:extLst>
      <p:ext uri="{BB962C8B-B14F-4D97-AF65-F5344CB8AC3E}">
        <p14:creationId xmlns:p14="http://schemas.microsoft.com/office/powerpoint/2010/main" val="340485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B1FFD70F-4101-4D07-AF2B-D6F4D9D4C0B5}"/>
              </a:ext>
            </a:extLst>
          </p:cNvPr>
          <p:cNvSpPr txBox="1"/>
          <p:nvPr/>
        </p:nvSpPr>
        <p:spPr>
          <a:xfrm>
            <a:off x="251520" y="1556792"/>
            <a:ext cx="8640960" cy="3200876"/>
          </a:xfrm>
          <a:prstGeom prst="rect">
            <a:avLst/>
          </a:prstGeom>
          <a:noFill/>
        </p:spPr>
        <p:txBody>
          <a:bodyPr wrap="square" rtlCol="0">
            <a:spAutoFit/>
          </a:bodyPr>
          <a:lstStyle/>
          <a:p>
            <a:pPr algn="ctr"/>
            <a:r>
              <a:rPr lang="nb-NO" dirty="0">
                <a:solidFill>
                  <a:srgbClr val="0066FF"/>
                </a:solidFill>
              </a:rPr>
              <a:t>Salgsartikler, på nett</a:t>
            </a:r>
          </a:p>
          <a:p>
            <a:pPr algn="ctr"/>
            <a:endParaRPr lang="nb-NO" dirty="0"/>
          </a:p>
          <a:p>
            <a:r>
              <a:rPr lang="nb-NO" sz="1600" dirty="0"/>
              <a:t>De fleste klubbene i Norge har salg av forskjellige (soroptimist)produkter, som også gir oss inntekter.  Kongsberg Soroptimist klubb selger:</a:t>
            </a:r>
          </a:p>
          <a:p>
            <a:endParaRPr lang="nb-NO" sz="1600" dirty="0"/>
          </a:p>
          <a:p>
            <a:pPr marL="285750" indent="-285750">
              <a:buFont typeface="Arial" panose="020B0604020202020204" pitchFamily="34" charset="0"/>
              <a:buChar char="•"/>
            </a:pPr>
            <a:r>
              <a:rPr lang="nb-NO" sz="1600" dirty="0"/>
              <a:t>Navneskilt</a:t>
            </a:r>
          </a:p>
          <a:p>
            <a:pPr marL="285750" indent="-285750">
              <a:buFont typeface="Arial" panose="020B0604020202020204" pitchFamily="34" charset="0"/>
              <a:buChar char="•"/>
            </a:pPr>
            <a:r>
              <a:rPr lang="nb-NO" sz="1600" dirty="0"/>
              <a:t>Soroptimist Kort, laget av Grethe, tidligere medlem</a:t>
            </a:r>
          </a:p>
          <a:p>
            <a:pPr marL="285750" indent="-285750">
              <a:buFont typeface="Arial" panose="020B0604020202020204" pitchFamily="34" charset="0"/>
              <a:buChar char="•"/>
            </a:pPr>
            <a:r>
              <a:rPr lang="nb-NO" sz="1600" dirty="0"/>
              <a:t>Sjokolade, med </a:t>
            </a:r>
            <a:r>
              <a:rPr lang="nb-NO" sz="1600" dirty="0" err="1"/>
              <a:t>Sorotimist</a:t>
            </a:r>
            <a:r>
              <a:rPr lang="nb-NO" sz="1600" dirty="0"/>
              <a:t> logo.</a:t>
            </a:r>
          </a:p>
          <a:p>
            <a:pPr marL="285750" indent="-285750">
              <a:buFont typeface="Arial" panose="020B0604020202020204" pitchFamily="34" charset="0"/>
              <a:buChar char="•"/>
            </a:pPr>
            <a:endParaRPr lang="nb-NO" sz="1600" dirty="0"/>
          </a:p>
          <a:p>
            <a:endParaRPr lang="nb-NO" dirty="0"/>
          </a:p>
          <a:p>
            <a:endParaRPr lang="nb-NO" dirty="0"/>
          </a:p>
          <a:p>
            <a:endParaRPr lang="nb-NO" dirty="0"/>
          </a:p>
        </p:txBody>
      </p:sp>
      <p:pic>
        <p:nvPicPr>
          <p:cNvPr id="3" name="Picture 2">
            <a:extLst>
              <a:ext uri="{FF2B5EF4-FFF2-40B4-BE49-F238E27FC236}">
                <a16:creationId xmlns:a16="http://schemas.microsoft.com/office/drawing/2014/main" id="{03D81EEC-E24D-425B-8A8D-AADABE5EBB88}"/>
              </a:ext>
            </a:extLst>
          </p:cNvPr>
          <p:cNvPicPr>
            <a:picLocks noChangeAspect="1"/>
          </p:cNvPicPr>
          <p:nvPr/>
        </p:nvPicPr>
        <p:blipFill>
          <a:blip r:embed="rId4"/>
          <a:stretch>
            <a:fillRect/>
          </a:stretch>
        </p:blipFill>
        <p:spPr>
          <a:xfrm>
            <a:off x="5940152" y="3930397"/>
            <a:ext cx="1485131" cy="1569256"/>
          </a:xfrm>
          <a:prstGeom prst="rect">
            <a:avLst/>
          </a:prstGeom>
        </p:spPr>
      </p:pic>
      <p:pic>
        <p:nvPicPr>
          <p:cNvPr id="4" name="Picture 3">
            <a:extLst>
              <a:ext uri="{FF2B5EF4-FFF2-40B4-BE49-F238E27FC236}">
                <a16:creationId xmlns:a16="http://schemas.microsoft.com/office/drawing/2014/main" id="{4F90EB65-C163-4028-8599-B2D09F7439A5}"/>
              </a:ext>
            </a:extLst>
          </p:cNvPr>
          <p:cNvPicPr>
            <a:picLocks noChangeAspect="1"/>
          </p:cNvPicPr>
          <p:nvPr/>
        </p:nvPicPr>
        <p:blipFill>
          <a:blip r:embed="rId5"/>
          <a:stretch>
            <a:fillRect/>
          </a:stretch>
        </p:blipFill>
        <p:spPr>
          <a:xfrm>
            <a:off x="3771687" y="3872051"/>
            <a:ext cx="1600626" cy="2206489"/>
          </a:xfrm>
          <a:prstGeom prst="rect">
            <a:avLst/>
          </a:prstGeom>
        </p:spPr>
      </p:pic>
      <p:pic>
        <p:nvPicPr>
          <p:cNvPr id="5" name="Picture 4">
            <a:extLst>
              <a:ext uri="{FF2B5EF4-FFF2-40B4-BE49-F238E27FC236}">
                <a16:creationId xmlns:a16="http://schemas.microsoft.com/office/drawing/2014/main" id="{FC12D987-F35A-48F9-BD09-1849EB4FA14E}"/>
              </a:ext>
            </a:extLst>
          </p:cNvPr>
          <p:cNvPicPr>
            <a:picLocks noChangeAspect="1"/>
          </p:cNvPicPr>
          <p:nvPr/>
        </p:nvPicPr>
        <p:blipFill>
          <a:blip r:embed="rId6"/>
          <a:stretch>
            <a:fillRect/>
          </a:stretch>
        </p:blipFill>
        <p:spPr>
          <a:xfrm>
            <a:off x="1261153" y="3872051"/>
            <a:ext cx="1485131" cy="2178192"/>
          </a:xfrm>
          <a:prstGeom prst="rect">
            <a:avLst/>
          </a:prstGeom>
        </p:spPr>
      </p:pic>
      <p:pic>
        <p:nvPicPr>
          <p:cNvPr id="6" name="Picture 5">
            <a:extLst>
              <a:ext uri="{FF2B5EF4-FFF2-40B4-BE49-F238E27FC236}">
                <a16:creationId xmlns:a16="http://schemas.microsoft.com/office/drawing/2014/main" id="{FE4DAEA4-1DB3-4A27-804C-6C778D955C3C}"/>
              </a:ext>
            </a:extLst>
          </p:cNvPr>
          <p:cNvPicPr>
            <a:picLocks noChangeAspect="1"/>
          </p:cNvPicPr>
          <p:nvPr/>
        </p:nvPicPr>
        <p:blipFill>
          <a:blip r:embed="rId7"/>
          <a:stretch>
            <a:fillRect/>
          </a:stretch>
        </p:blipFill>
        <p:spPr>
          <a:xfrm>
            <a:off x="7203258" y="2670661"/>
            <a:ext cx="1689222" cy="896990"/>
          </a:xfrm>
          <a:prstGeom prst="rect">
            <a:avLst/>
          </a:prstGeom>
        </p:spPr>
      </p:pic>
    </p:spTree>
    <p:extLst>
      <p:ext uri="{BB962C8B-B14F-4D97-AF65-F5344CB8AC3E}">
        <p14:creationId xmlns:p14="http://schemas.microsoft.com/office/powerpoint/2010/main" val="14422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41588B54-F4B4-449F-BFD3-163A139B3C5A}"/>
              </a:ext>
            </a:extLst>
          </p:cNvPr>
          <p:cNvSpPr txBox="1"/>
          <p:nvPr/>
        </p:nvSpPr>
        <p:spPr>
          <a:xfrm>
            <a:off x="251520" y="1475343"/>
            <a:ext cx="8640960" cy="3785652"/>
          </a:xfrm>
          <a:prstGeom prst="rect">
            <a:avLst/>
          </a:prstGeom>
          <a:noFill/>
        </p:spPr>
        <p:txBody>
          <a:bodyPr wrap="square" rtlCol="0">
            <a:spAutoFit/>
          </a:bodyPr>
          <a:lstStyle/>
          <a:p>
            <a:pPr algn="ctr"/>
            <a:r>
              <a:rPr lang="en-US" b="1" dirty="0" err="1">
                <a:solidFill>
                  <a:srgbClr val="0066FF"/>
                </a:solidFill>
              </a:rPr>
              <a:t>Vår</a:t>
            </a:r>
            <a:r>
              <a:rPr lang="en-US" b="1" dirty="0">
                <a:solidFill>
                  <a:srgbClr val="0066FF"/>
                </a:solidFill>
              </a:rPr>
              <a:t> </a:t>
            </a:r>
            <a:r>
              <a:rPr lang="en-US" b="1" dirty="0" err="1">
                <a:solidFill>
                  <a:srgbClr val="0066FF"/>
                </a:solidFill>
              </a:rPr>
              <a:t>appell</a:t>
            </a:r>
            <a:endParaRPr lang="en-US" b="1" dirty="0">
              <a:solidFill>
                <a:srgbClr val="0066FF"/>
              </a:solidFill>
            </a:endParaRPr>
          </a:p>
          <a:p>
            <a:pPr algn="ctr"/>
            <a:endParaRPr lang="en-US" b="1" dirty="0"/>
          </a:p>
          <a:p>
            <a:pPr algn="ctr"/>
            <a:endParaRPr lang="en-US" dirty="0"/>
          </a:p>
          <a:p>
            <a:pPr algn="ctr"/>
            <a:r>
              <a:rPr lang="en-US" sz="2400" b="1" dirty="0"/>
              <a:t>La </a:t>
            </a:r>
            <a:r>
              <a:rPr lang="en-US" sz="2400" b="1" dirty="0" err="1"/>
              <a:t>oss</a:t>
            </a:r>
            <a:r>
              <a:rPr lang="en-US" sz="2400" b="1" dirty="0"/>
              <a:t> </a:t>
            </a:r>
            <a:r>
              <a:rPr lang="en-US" sz="2400" b="1" dirty="0" err="1"/>
              <a:t>være</a:t>
            </a:r>
            <a:r>
              <a:rPr lang="en-US" sz="2400" b="1" dirty="0"/>
              <a:t> </a:t>
            </a:r>
            <a:r>
              <a:rPr lang="en-US" sz="2400" b="1" dirty="0" err="1"/>
              <a:t>oppriktige</a:t>
            </a:r>
            <a:r>
              <a:rPr lang="en-US" sz="2400" b="1" dirty="0"/>
              <a:t> </a:t>
            </a:r>
            <a:r>
              <a:rPr lang="en-US" sz="2400" b="1" dirty="0" err="1"/>
              <a:t>i</a:t>
            </a:r>
            <a:r>
              <a:rPr lang="en-US" sz="2400" b="1" dirty="0"/>
              <a:t> </a:t>
            </a:r>
            <a:r>
              <a:rPr lang="en-US" sz="2400" b="1" dirty="0" err="1"/>
              <a:t>vennskap</a:t>
            </a:r>
            <a:r>
              <a:rPr lang="en-US" sz="2400" b="1" dirty="0"/>
              <a:t> og vise </a:t>
            </a:r>
            <a:r>
              <a:rPr lang="en-US" sz="2400" b="1" dirty="0" err="1"/>
              <a:t>evne</a:t>
            </a:r>
            <a:r>
              <a:rPr lang="en-US" sz="2400" b="1" dirty="0"/>
              <a:t> til </a:t>
            </a:r>
            <a:r>
              <a:rPr lang="en-US" sz="2400" b="1" dirty="0" err="1"/>
              <a:t>fred</a:t>
            </a:r>
            <a:r>
              <a:rPr lang="en-US" sz="2400" b="1" dirty="0"/>
              <a:t> og </a:t>
            </a:r>
            <a:r>
              <a:rPr lang="en-US" sz="2400" b="1" dirty="0" err="1"/>
              <a:t>forståelse</a:t>
            </a:r>
            <a:r>
              <a:rPr lang="en-US" sz="2400" b="1" dirty="0"/>
              <a:t>.</a:t>
            </a:r>
          </a:p>
          <a:p>
            <a:pPr algn="ctr"/>
            <a:endParaRPr lang="en-US" sz="2400" b="1" dirty="0"/>
          </a:p>
          <a:p>
            <a:pPr algn="ctr"/>
            <a:r>
              <a:rPr lang="en-US" sz="2400" b="1" dirty="0"/>
              <a:t>La </a:t>
            </a:r>
            <a:r>
              <a:rPr lang="en-US" sz="2400" b="1" dirty="0" err="1"/>
              <a:t>oss</a:t>
            </a:r>
            <a:r>
              <a:rPr lang="en-US" sz="2400" b="1" dirty="0"/>
              <a:t> </a:t>
            </a:r>
            <a:r>
              <a:rPr lang="en-US" sz="2400" b="1" dirty="0" err="1"/>
              <a:t>være</a:t>
            </a:r>
            <a:r>
              <a:rPr lang="en-US" sz="2400" b="1" dirty="0"/>
              <a:t> </a:t>
            </a:r>
            <a:r>
              <a:rPr lang="en-US" sz="2400" b="1" dirty="0" err="1"/>
              <a:t>villige</a:t>
            </a:r>
            <a:r>
              <a:rPr lang="en-US" sz="2400" b="1" dirty="0"/>
              <a:t> til å </a:t>
            </a:r>
            <a:r>
              <a:rPr lang="en-US" sz="2400" b="1" dirty="0" err="1"/>
              <a:t>hjelpe</a:t>
            </a:r>
            <a:r>
              <a:rPr lang="en-US" sz="2400" b="1" dirty="0"/>
              <a:t> og </a:t>
            </a:r>
            <a:r>
              <a:rPr lang="en-US" sz="2400" b="1" dirty="0" err="1"/>
              <a:t>tjene</a:t>
            </a:r>
            <a:r>
              <a:rPr lang="en-US" sz="2400" b="1"/>
              <a:t>.</a:t>
            </a:r>
          </a:p>
          <a:p>
            <a:pPr algn="ctr"/>
            <a:endParaRPr lang="en-US" sz="2400" b="1" dirty="0"/>
          </a:p>
          <a:p>
            <a:pPr algn="ctr"/>
            <a:r>
              <a:rPr lang="en-US" sz="2400" b="1" dirty="0"/>
              <a:t>La </a:t>
            </a:r>
            <a:r>
              <a:rPr lang="en-US" sz="2400" b="1" dirty="0" err="1"/>
              <a:t>oss</a:t>
            </a:r>
            <a:r>
              <a:rPr lang="en-US" sz="2400" b="1" dirty="0"/>
              <a:t> </a:t>
            </a:r>
            <a:r>
              <a:rPr lang="en-US" sz="2400" b="1" dirty="0" err="1"/>
              <a:t>alltid</a:t>
            </a:r>
            <a:r>
              <a:rPr lang="en-US" sz="2400" b="1" dirty="0"/>
              <a:t> </a:t>
            </a:r>
            <a:r>
              <a:rPr lang="en-US" sz="2400" b="1" dirty="0" err="1"/>
              <a:t>sette</a:t>
            </a:r>
            <a:r>
              <a:rPr lang="en-US" sz="2400" b="1" dirty="0"/>
              <a:t> </a:t>
            </a:r>
            <a:r>
              <a:rPr lang="en-US" sz="2400" b="1" dirty="0" err="1"/>
              <a:t>oss</a:t>
            </a:r>
            <a:r>
              <a:rPr lang="en-US" sz="2400" b="1" dirty="0"/>
              <a:t> </a:t>
            </a:r>
            <a:r>
              <a:rPr lang="en-US" sz="2400" b="1" dirty="0" err="1"/>
              <a:t>høye</a:t>
            </a:r>
            <a:r>
              <a:rPr lang="en-US" sz="2400" b="1" dirty="0"/>
              <a:t> </a:t>
            </a:r>
            <a:r>
              <a:rPr lang="en-US" sz="2400" b="1" dirty="0" err="1"/>
              <a:t>mål</a:t>
            </a:r>
            <a:r>
              <a:rPr lang="en-US" sz="2400" b="1" dirty="0"/>
              <a:t> og </a:t>
            </a:r>
            <a:r>
              <a:rPr lang="en-US" sz="2400" b="1" dirty="0" err="1"/>
              <a:t>utføre</a:t>
            </a:r>
            <a:r>
              <a:rPr lang="en-US" sz="2400" b="1" dirty="0"/>
              <a:t> </a:t>
            </a:r>
            <a:r>
              <a:rPr lang="en-US" sz="2400" b="1" dirty="0" err="1"/>
              <a:t>vårt</a:t>
            </a:r>
            <a:r>
              <a:rPr lang="en-US" sz="2400" b="1" dirty="0"/>
              <a:t> </a:t>
            </a:r>
            <a:r>
              <a:rPr lang="en-US" sz="2400" b="1" dirty="0" err="1"/>
              <a:t>arbeid</a:t>
            </a:r>
            <a:r>
              <a:rPr lang="en-US" sz="2400" b="1" dirty="0"/>
              <a:t> med </a:t>
            </a:r>
            <a:r>
              <a:rPr lang="en-US" sz="2400" b="1" dirty="0" err="1"/>
              <a:t>verdighet</a:t>
            </a:r>
            <a:r>
              <a:rPr lang="en-US" sz="2400" b="1" dirty="0"/>
              <a:t> og under </a:t>
            </a:r>
            <a:r>
              <a:rPr lang="en-US" sz="2400" b="1" dirty="0" err="1"/>
              <a:t>ansvar</a:t>
            </a:r>
            <a:r>
              <a:rPr lang="en-US" sz="2400" b="1" dirty="0"/>
              <a:t>. </a:t>
            </a:r>
          </a:p>
          <a:p>
            <a:pPr algn="ctr"/>
            <a:endParaRPr lang="en-US" dirty="0"/>
          </a:p>
        </p:txBody>
      </p:sp>
    </p:spTree>
    <p:extLst>
      <p:ext uri="{BB962C8B-B14F-4D97-AF65-F5344CB8AC3E}">
        <p14:creationId xmlns:p14="http://schemas.microsoft.com/office/powerpoint/2010/main" val="186286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74EBD5D9-7A77-44AC-B752-C50FF36F1848}"/>
              </a:ext>
            </a:extLst>
          </p:cNvPr>
          <p:cNvSpPr txBox="1"/>
          <p:nvPr/>
        </p:nvSpPr>
        <p:spPr>
          <a:xfrm>
            <a:off x="467544" y="1354339"/>
            <a:ext cx="8136904" cy="1415772"/>
          </a:xfrm>
          <a:prstGeom prst="rect">
            <a:avLst/>
          </a:prstGeom>
          <a:noFill/>
        </p:spPr>
        <p:txBody>
          <a:bodyPr wrap="square" rtlCol="0">
            <a:spAutoFit/>
          </a:bodyPr>
          <a:lstStyle/>
          <a:p>
            <a:pPr algn="ctr"/>
            <a:r>
              <a:rPr lang="nb-NO" dirty="0">
                <a:solidFill>
                  <a:srgbClr val="0066FF"/>
                </a:solidFill>
              </a:rPr>
              <a:t>Ruse</a:t>
            </a:r>
          </a:p>
          <a:p>
            <a:pPr algn="ctr"/>
            <a:endParaRPr lang="nb-NO" dirty="0">
              <a:solidFill>
                <a:srgbClr val="0066FF"/>
              </a:solidFill>
            </a:endParaRPr>
          </a:p>
          <a:p>
            <a:r>
              <a:rPr lang="nb-NO" sz="1600" dirty="0"/>
              <a:t>Ansvarlig for oppfølging og kontakt/oppdatering av/med Soroptimistklubben i </a:t>
            </a:r>
          </a:p>
          <a:p>
            <a:r>
              <a:rPr lang="nb-NO" sz="1600" dirty="0"/>
              <a:t>Ruse, Bulgaria, som vi er fadderklubb for.</a:t>
            </a:r>
          </a:p>
          <a:p>
            <a:endParaRPr lang="nb-NO" dirty="0"/>
          </a:p>
        </p:txBody>
      </p:sp>
      <p:pic>
        <p:nvPicPr>
          <p:cNvPr id="3" name="Picture 2">
            <a:extLst>
              <a:ext uri="{FF2B5EF4-FFF2-40B4-BE49-F238E27FC236}">
                <a16:creationId xmlns:a16="http://schemas.microsoft.com/office/drawing/2014/main" id="{ACD6064D-6D9C-429D-B0A0-5CD525C085BE}"/>
              </a:ext>
            </a:extLst>
          </p:cNvPr>
          <p:cNvPicPr>
            <a:picLocks noChangeAspect="1"/>
          </p:cNvPicPr>
          <p:nvPr/>
        </p:nvPicPr>
        <p:blipFill>
          <a:blip r:embed="rId4"/>
          <a:stretch>
            <a:fillRect/>
          </a:stretch>
        </p:blipFill>
        <p:spPr>
          <a:xfrm>
            <a:off x="2627185" y="3541539"/>
            <a:ext cx="3248217" cy="2441922"/>
          </a:xfrm>
          <a:prstGeom prst="rect">
            <a:avLst/>
          </a:prstGeom>
        </p:spPr>
      </p:pic>
      <p:pic>
        <p:nvPicPr>
          <p:cNvPr id="4" name="Picture 3">
            <a:extLst>
              <a:ext uri="{FF2B5EF4-FFF2-40B4-BE49-F238E27FC236}">
                <a16:creationId xmlns:a16="http://schemas.microsoft.com/office/drawing/2014/main" id="{85613064-4F89-4FE1-92F0-521BF94D97AB}"/>
              </a:ext>
            </a:extLst>
          </p:cNvPr>
          <p:cNvPicPr>
            <a:picLocks noChangeAspect="1"/>
          </p:cNvPicPr>
          <p:nvPr/>
        </p:nvPicPr>
        <p:blipFill>
          <a:blip r:embed="rId5"/>
          <a:stretch>
            <a:fillRect/>
          </a:stretch>
        </p:blipFill>
        <p:spPr>
          <a:xfrm>
            <a:off x="232828" y="2809640"/>
            <a:ext cx="2302165" cy="1257048"/>
          </a:xfrm>
          <a:prstGeom prst="rect">
            <a:avLst/>
          </a:prstGeom>
        </p:spPr>
      </p:pic>
      <p:pic>
        <p:nvPicPr>
          <p:cNvPr id="5" name="Picture 4">
            <a:extLst>
              <a:ext uri="{FF2B5EF4-FFF2-40B4-BE49-F238E27FC236}">
                <a16:creationId xmlns:a16="http://schemas.microsoft.com/office/drawing/2014/main" id="{06B7D76E-E980-468B-A071-620967B18EFB}"/>
              </a:ext>
            </a:extLst>
          </p:cNvPr>
          <p:cNvPicPr>
            <a:picLocks noChangeAspect="1"/>
          </p:cNvPicPr>
          <p:nvPr/>
        </p:nvPicPr>
        <p:blipFill>
          <a:blip r:embed="rId6"/>
          <a:stretch>
            <a:fillRect/>
          </a:stretch>
        </p:blipFill>
        <p:spPr>
          <a:xfrm>
            <a:off x="6000550" y="2792212"/>
            <a:ext cx="2199547" cy="1584324"/>
          </a:xfrm>
          <a:prstGeom prst="rect">
            <a:avLst/>
          </a:prstGeom>
        </p:spPr>
      </p:pic>
    </p:spTree>
    <p:extLst>
      <p:ext uri="{BB962C8B-B14F-4D97-AF65-F5344CB8AC3E}">
        <p14:creationId xmlns:p14="http://schemas.microsoft.com/office/powerpoint/2010/main" val="14422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dirty="0"/>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26147"/>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C09B18EE-9D71-4966-912A-86789695FA28}"/>
              </a:ext>
            </a:extLst>
          </p:cNvPr>
          <p:cNvSpPr txBox="1"/>
          <p:nvPr/>
        </p:nvSpPr>
        <p:spPr>
          <a:xfrm>
            <a:off x="395536" y="1700808"/>
            <a:ext cx="8496944" cy="1938992"/>
          </a:xfrm>
          <a:prstGeom prst="rect">
            <a:avLst/>
          </a:prstGeom>
          <a:noFill/>
        </p:spPr>
        <p:txBody>
          <a:bodyPr wrap="square" rtlCol="0">
            <a:spAutoFit/>
          </a:bodyPr>
          <a:lstStyle/>
          <a:p>
            <a:pPr algn="ctr"/>
            <a:r>
              <a:rPr lang="nb-NO" dirty="0">
                <a:solidFill>
                  <a:srgbClr val="0066FF"/>
                </a:solidFill>
              </a:rPr>
              <a:t>Røde kors/Internasjonal Kvinnegruppe</a:t>
            </a:r>
          </a:p>
          <a:p>
            <a:endParaRPr lang="nb-NO" dirty="0"/>
          </a:p>
          <a:p>
            <a:r>
              <a:rPr lang="nb-NO" sz="1600" dirty="0"/>
              <a:t>Deltaker og medhjelper til Kongsberg Røde Kors i deres arbeid med å integrere kvinnelige immigranter (og barn).  Aktivitetene er håndarbeid, byvandringer, språktrening (norsk) og orientering om Norge og Kongsberg, generelt.</a:t>
            </a:r>
          </a:p>
          <a:p>
            <a:endParaRPr lang="nb-NO" dirty="0"/>
          </a:p>
          <a:p>
            <a:endParaRPr lang="nb-NO" dirty="0"/>
          </a:p>
        </p:txBody>
      </p:sp>
      <p:pic>
        <p:nvPicPr>
          <p:cNvPr id="3" name="Picture 2">
            <a:extLst>
              <a:ext uri="{FF2B5EF4-FFF2-40B4-BE49-F238E27FC236}">
                <a16:creationId xmlns:a16="http://schemas.microsoft.com/office/drawing/2014/main" id="{961EC786-77A9-417B-99F5-FE19F49E9D5E}"/>
              </a:ext>
            </a:extLst>
          </p:cNvPr>
          <p:cNvPicPr>
            <a:picLocks noChangeAspect="1"/>
          </p:cNvPicPr>
          <p:nvPr/>
        </p:nvPicPr>
        <p:blipFill>
          <a:blip r:embed="rId4"/>
          <a:stretch>
            <a:fillRect/>
          </a:stretch>
        </p:blipFill>
        <p:spPr>
          <a:xfrm>
            <a:off x="4947769" y="3310570"/>
            <a:ext cx="1656184" cy="2548659"/>
          </a:xfrm>
          <a:prstGeom prst="rect">
            <a:avLst/>
          </a:prstGeom>
        </p:spPr>
      </p:pic>
      <p:pic>
        <p:nvPicPr>
          <p:cNvPr id="4" name="Picture 3">
            <a:extLst>
              <a:ext uri="{FF2B5EF4-FFF2-40B4-BE49-F238E27FC236}">
                <a16:creationId xmlns:a16="http://schemas.microsoft.com/office/drawing/2014/main" id="{9EC34604-2221-4992-88B2-5C36D6139570}"/>
              </a:ext>
            </a:extLst>
          </p:cNvPr>
          <p:cNvPicPr>
            <a:picLocks noChangeAspect="1"/>
          </p:cNvPicPr>
          <p:nvPr/>
        </p:nvPicPr>
        <p:blipFill>
          <a:blip r:embed="rId5"/>
          <a:stretch>
            <a:fillRect/>
          </a:stretch>
        </p:blipFill>
        <p:spPr>
          <a:xfrm>
            <a:off x="6944308" y="3068960"/>
            <a:ext cx="1656183" cy="3077684"/>
          </a:xfrm>
          <a:prstGeom prst="rect">
            <a:avLst/>
          </a:prstGeom>
        </p:spPr>
      </p:pic>
      <p:pic>
        <p:nvPicPr>
          <p:cNvPr id="6" name="Picture 5">
            <a:extLst>
              <a:ext uri="{FF2B5EF4-FFF2-40B4-BE49-F238E27FC236}">
                <a16:creationId xmlns:a16="http://schemas.microsoft.com/office/drawing/2014/main" id="{2B8031BC-BDAA-4840-9442-F5B3472802AC}"/>
              </a:ext>
            </a:extLst>
          </p:cNvPr>
          <p:cNvPicPr>
            <a:picLocks noChangeAspect="1"/>
          </p:cNvPicPr>
          <p:nvPr/>
        </p:nvPicPr>
        <p:blipFill>
          <a:blip r:embed="rId6"/>
          <a:stretch>
            <a:fillRect/>
          </a:stretch>
        </p:blipFill>
        <p:spPr>
          <a:xfrm>
            <a:off x="1913112" y="4607802"/>
            <a:ext cx="2801519" cy="1890595"/>
          </a:xfrm>
          <a:prstGeom prst="rect">
            <a:avLst/>
          </a:prstGeom>
        </p:spPr>
      </p:pic>
      <p:pic>
        <p:nvPicPr>
          <p:cNvPr id="10" name="Picture 9">
            <a:extLst>
              <a:ext uri="{FF2B5EF4-FFF2-40B4-BE49-F238E27FC236}">
                <a16:creationId xmlns:a16="http://schemas.microsoft.com/office/drawing/2014/main" id="{31A3F0A2-8557-4ABD-B06E-A10CD00B7EC8}"/>
              </a:ext>
            </a:extLst>
          </p:cNvPr>
          <p:cNvPicPr>
            <a:picLocks noChangeAspect="1"/>
          </p:cNvPicPr>
          <p:nvPr/>
        </p:nvPicPr>
        <p:blipFill>
          <a:blip r:embed="rId7"/>
          <a:stretch>
            <a:fillRect/>
          </a:stretch>
        </p:blipFill>
        <p:spPr>
          <a:xfrm>
            <a:off x="713516" y="3121772"/>
            <a:ext cx="2340378" cy="2035420"/>
          </a:xfrm>
          <a:prstGeom prst="rect">
            <a:avLst/>
          </a:prstGeom>
        </p:spPr>
      </p:pic>
    </p:spTree>
    <p:extLst>
      <p:ext uri="{BB962C8B-B14F-4D97-AF65-F5344CB8AC3E}">
        <p14:creationId xmlns:p14="http://schemas.microsoft.com/office/powerpoint/2010/main" val="14422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3" name="TextBox 2">
            <a:extLst>
              <a:ext uri="{FF2B5EF4-FFF2-40B4-BE49-F238E27FC236}">
                <a16:creationId xmlns:a16="http://schemas.microsoft.com/office/drawing/2014/main" id="{DCC0C7B5-BA86-4FF5-904E-61F5DEEA7ABD}"/>
              </a:ext>
            </a:extLst>
          </p:cNvPr>
          <p:cNvSpPr txBox="1"/>
          <p:nvPr/>
        </p:nvSpPr>
        <p:spPr>
          <a:xfrm>
            <a:off x="395536" y="1433552"/>
            <a:ext cx="8496944" cy="3847207"/>
          </a:xfrm>
          <a:prstGeom prst="rect">
            <a:avLst/>
          </a:prstGeom>
          <a:noFill/>
        </p:spPr>
        <p:txBody>
          <a:bodyPr wrap="square" rtlCol="0">
            <a:spAutoFit/>
          </a:bodyPr>
          <a:lstStyle/>
          <a:p>
            <a:pPr algn="ctr"/>
            <a:r>
              <a:rPr lang="nb-NO" dirty="0">
                <a:solidFill>
                  <a:srgbClr val="0066FF"/>
                </a:solidFill>
              </a:rPr>
              <a:t>Kafé</a:t>
            </a:r>
          </a:p>
          <a:p>
            <a:endParaRPr lang="nb-NO" dirty="0"/>
          </a:p>
          <a:p>
            <a:r>
              <a:rPr lang="nb-NO" sz="1600" dirty="0"/>
              <a:t>Ansvarlig for å arrangere Kafé på Nymoensenteret to ganger hvert år, </a:t>
            </a:r>
          </a:p>
          <a:p>
            <a:r>
              <a:rPr lang="nb-NO" sz="1600" dirty="0"/>
              <a:t>på lørdagene som er nærmest 8. mars og 10. desember</a:t>
            </a:r>
          </a:p>
          <a:p>
            <a:pPr algn="ctr"/>
            <a:endParaRPr lang="nb-NO" sz="1600" dirty="0"/>
          </a:p>
          <a:p>
            <a:pPr marL="285750" indent="-285750">
              <a:buFont typeface="Arial" panose="020B0604020202020204" pitchFamily="34" charset="0"/>
              <a:buChar char="•"/>
            </a:pPr>
            <a:r>
              <a:rPr lang="nb-NO" sz="1600" dirty="0"/>
              <a:t>Salg av et lett lunch-måltid, kaffe og kaker,</a:t>
            </a:r>
          </a:p>
          <a:p>
            <a:pPr marL="285750" indent="-285750">
              <a:buFont typeface="Arial" panose="020B0604020202020204" pitchFamily="34" charset="0"/>
              <a:buChar char="•"/>
            </a:pPr>
            <a:r>
              <a:rPr lang="nb-NO" sz="1600" dirty="0"/>
              <a:t>Lotteri</a:t>
            </a:r>
          </a:p>
          <a:p>
            <a:pPr marL="285750" indent="-285750">
              <a:buFont typeface="Arial" panose="020B0604020202020204" pitchFamily="34" charset="0"/>
              <a:buChar char="•"/>
            </a:pPr>
            <a:r>
              <a:rPr lang="nb-NO" sz="1600" dirty="0"/>
              <a:t>Informere om </a:t>
            </a:r>
            <a:r>
              <a:rPr lang="nb-NO" sz="1600" dirty="0" err="1"/>
              <a:t>Soroptimismen</a:t>
            </a:r>
            <a:r>
              <a:rPr lang="nb-NO" sz="1600" dirty="0"/>
              <a:t> og vår klubb.</a:t>
            </a:r>
          </a:p>
          <a:p>
            <a:r>
              <a:rPr lang="nb-NO" sz="1600" dirty="0"/>
              <a:t>Overskuddet går til et forhåndsbestemt Soroptimist prosjekt; SI Kongsberg Prosjekt, Norgesunionens prosjekt eller Europa føderasjonens prosjekt.</a:t>
            </a:r>
          </a:p>
          <a:p>
            <a:endParaRPr lang="nb-NO" sz="1600" dirty="0"/>
          </a:p>
          <a:p>
            <a:r>
              <a:rPr lang="nb-NO" sz="1600" dirty="0"/>
              <a:t>Inntekt mars 2019: Kr 2.940,- </a:t>
            </a:r>
          </a:p>
          <a:p>
            <a:r>
              <a:rPr lang="nb-NO" sz="1600" dirty="0"/>
              <a:t>Dette ble sendt til Norgesunionens Moldova prosjekt.</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endParaRPr lang="nb-NO" sz="1600" dirty="0"/>
          </a:p>
        </p:txBody>
      </p:sp>
      <p:pic>
        <p:nvPicPr>
          <p:cNvPr id="2" name="Picture 1">
            <a:extLst>
              <a:ext uri="{FF2B5EF4-FFF2-40B4-BE49-F238E27FC236}">
                <a16:creationId xmlns:a16="http://schemas.microsoft.com/office/drawing/2014/main" id="{2F144E67-3452-4F4F-841E-705CB5953423}"/>
              </a:ext>
            </a:extLst>
          </p:cNvPr>
          <p:cNvPicPr>
            <a:picLocks noChangeAspect="1"/>
          </p:cNvPicPr>
          <p:nvPr/>
        </p:nvPicPr>
        <p:blipFill>
          <a:blip r:embed="rId4"/>
          <a:stretch>
            <a:fillRect/>
          </a:stretch>
        </p:blipFill>
        <p:spPr>
          <a:xfrm>
            <a:off x="5494362" y="4039732"/>
            <a:ext cx="2736304" cy="2876627"/>
          </a:xfrm>
          <a:prstGeom prst="rect">
            <a:avLst/>
          </a:prstGeom>
        </p:spPr>
      </p:pic>
      <p:pic>
        <p:nvPicPr>
          <p:cNvPr id="7" name="Picture 6">
            <a:extLst>
              <a:ext uri="{FF2B5EF4-FFF2-40B4-BE49-F238E27FC236}">
                <a16:creationId xmlns:a16="http://schemas.microsoft.com/office/drawing/2014/main" id="{6CA52801-2A7F-425D-9639-016D201C61A5}"/>
              </a:ext>
            </a:extLst>
          </p:cNvPr>
          <p:cNvPicPr>
            <a:picLocks noChangeAspect="1"/>
          </p:cNvPicPr>
          <p:nvPr/>
        </p:nvPicPr>
        <p:blipFill>
          <a:blip r:embed="rId5"/>
          <a:stretch>
            <a:fillRect/>
          </a:stretch>
        </p:blipFill>
        <p:spPr>
          <a:xfrm>
            <a:off x="732101" y="4777030"/>
            <a:ext cx="3263835" cy="2036223"/>
          </a:xfrm>
          <a:prstGeom prst="rect">
            <a:avLst/>
          </a:prstGeom>
        </p:spPr>
      </p:pic>
    </p:spTree>
    <p:extLst>
      <p:ext uri="{BB962C8B-B14F-4D97-AF65-F5344CB8AC3E}">
        <p14:creationId xmlns:p14="http://schemas.microsoft.com/office/powerpoint/2010/main" val="14422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48C988F3-66CE-47C5-AA7B-E2534CE07203}"/>
              </a:ext>
            </a:extLst>
          </p:cNvPr>
          <p:cNvSpPr txBox="1"/>
          <p:nvPr/>
        </p:nvSpPr>
        <p:spPr>
          <a:xfrm>
            <a:off x="251520" y="1501032"/>
            <a:ext cx="8640960" cy="2616101"/>
          </a:xfrm>
          <a:prstGeom prst="rect">
            <a:avLst/>
          </a:prstGeom>
          <a:noFill/>
        </p:spPr>
        <p:txBody>
          <a:bodyPr wrap="square" rtlCol="0">
            <a:spAutoFit/>
          </a:bodyPr>
          <a:lstStyle/>
          <a:p>
            <a:pPr algn="ctr"/>
            <a:r>
              <a:rPr lang="nb-NO" dirty="0">
                <a:solidFill>
                  <a:srgbClr val="0066FF"/>
                </a:solidFill>
              </a:rPr>
              <a:t>Lotteri</a:t>
            </a:r>
          </a:p>
          <a:p>
            <a:endParaRPr lang="nb-NO" dirty="0"/>
          </a:p>
          <a:p>
            <a:r>
              <a:rPr lang="nb-NO" sz="1600" dirty="0"/>
              <a:t>Ansvarlig for å arrangere lyn-lotteri på kaféene.</a:t>
            </a:r>
          </a:p>
          <a:p>
            <a:r>
              <a:rPr lang="nb-NO" sz="1600" dirty="0"/>
              <a:t>Overskuddet går til forhåndsbestemte prosjekter, slik som for Kaféen.</a:t>
            </a:r>
          </a:p>
          <a:p>
            <a:endParaRPr lang="nb-NO" sz="1600" dirty="0"/>
          </a:p>
          <a:p>
            <a:r>
              <a:rPr lang="nb-NO" sz="1600" dirty="0"/>
              <a:t>Inntekt mars 2019: Kr 2040,- </a:t>
            </a:r>
          </a:p>
          <a:p>
            <a:r>
              <a:rPr lang="nb-NO" sz="1600" dirty="0"/>
              <a:t>Dette ble også sendt til Norgesunionens Moldova prosjekt.</a:t>
            </a:r>
          </a:p>
          <a:p>
            <a:endParaRPr lang="nb-NO" sz="1600" dirty="0"/>
          </a:p>
          <a:p>
            <a:endParaRPr lang="nb-NO" sz="1600" dirty="0"/>
          </a:p>
          <a:p>
            <a:endParaRPr lang="nb-NO" sz="1600" dirty="0"/>
          </a:p>
        </p:txBody>
      </p:sp>
      <p:pic>
        <p:nvPicPr>
          <p:cNvPr id="9" name="Picture 8">
            <a:extLst>
              <a:ext uri="{FF2B5EF4-FFF2-40B4-BE49-F238E27FC236}">
                <a16:creationId xmlns:a16="http://schemas.microsoft.com/office/drawing/2014/main" id="{E41A0D4B-3888-40BE-BFA4-FB49CE6A1EDF}"/>
              </a:ext>
            </a:extLst>
          </p:cNvPr>
          <p:cNvPicPr>
            <a:picLocks noChangeAspect="1"/>
          </p:cNvPicPr>
          <p:nvPr/>
        </p:nvPicPr>
        <p:blipFill>
          <a:blip r:embed="rId4"/>
          <a:stretch>
            <a:fillRect/>
          </a:stretch>
        </p:blipFill>
        <p:spPr>
          <a:xfrm>
            <a:off x="264669" y="3572110"/>
            <a:ext cx="4093754" cy="2953233"/>
          </a:xfrm>
          <a:prstGeom prst="rect">
            <a:avLst/>
          </a:prstGeom>
        </p:spPr>
      </p:pic>
      <p:pic>
        <p:nvPicPr>
          <p:cNvPr id="6" name="Picture 5">
            <a:extLst>
              <a:ext uri="{FF2B5EF4-FFF2-40B4-BE49-F238E27FC236}">
                <a16:creationId xmlns:a16="http://schemas.microsoft.com/office/drawing/2014/main" id="{FDB48042-CB8E-4C75-A2F7-903AC49A979A}"/>
              </a:ext>
            </a:extLst>
          </p:cNvPr>
          <p:cNvPicPr>
            <a:picLocks noChangeAspect="1"/>
          </p:cNvPicPr>
          <p:nvPr/>
        </p:nvPicPr>
        <p:blipFill>
          <a:blip r:embed="rId5"/>
          <a:stretch>
            <a:fillRect/>
          </a:stretch>
        </p:blipFill>
        <p:spPr>
          <a:xfrm>
            <a:off x="4925597" y="3572110"/>
            <a:ext cx="3574125" cy="2377170"/>
          </a:xfrm>
          <a:prstGeom prst="rect">
            <a:avLst/>
          </a:prstGeom>
        </p:spPr>
      </p:pic>
    </p:spTree>
    <p:extLst>
      <p:ext uri="{BB962C8B-B14F-4D97-AF65-F5344CB8AC3E}">
        <p14:creationId xmlns:p14="http://schemas.microsoft.com/office/powerpoint/2010/main" val="303197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2" name="TextBox 1">
            <a:extLst>
              <a:ext uri="{FF2B5EF4-FFF2-40B4-BE49-F238E27FC236}">
                <a16:creationId xmlns:a16="http://schemas.microsoft.com/office/drawing/2014/main" id="{9DCDCCED-5CBA-443A-BD52-7CA5B7B39E79}"/>
              </a:ext>
            </a:extLst>
          </p:cNvPr>
          <p:cNvSpPr txBox="1"/>
          <p:nvPr/>
        </p:nvSpPr>
        <p:spPr>
          <a:xfrm>
            <a:off x="251520" y="1556792"/>
            <a:ext cx="8712968" cy="2677656"/>
          </a:xfrm>
          <a:prstGeom prst="rect">
            <a:avLst/>
          </a:prstGeom>
          <a:noFill/>
        </p:spPr>
        <p:txBody>
          <a:bodyPr wrap="square" rtlCol="0">
            <a:spAutoFit/>
          </a:bodyPr>
          <a:lstStyle/>
          <a:p>
            <a:pPr algn="ctr"/>
            <a:r>
              <a:rPr lang="nb-NO" dirty="0">
                <a:solidFill>
                  <a:srgbClr val="0066FF"/>
                </a:solidFill>
              </a:rPr>
              <a:t>Julemesse</a:t>
            </a:r>
          </a:p>
          <a:p>
            <a:endParaRPr lang="nb-NO" dirty="0"/>
          </a:p>
          <a:p>
            <a:r>
              <a:rPr lang="nb-NO" sz="1600" dirty="0"/>
              <a:t>På vår desember kafé har vi også startet med julemesse.  Da selger vi bl.a. hjemmebakte julekaker, julepynt og håndarbeid av forskjellige slag, m.m.  Det medlemmene som selv har laget og bidratt med det vi selger.</a:t>
            </a:r>
          </a:p>
          <a:p>
            <a:endParaRPr lang="nb-NO" sz="1600" dirty="0"/>
          </a:p>
          <a:p>
            <a:r>
              <a:rPr lang="nb-NO" sz="1600" dirty="0"/>
              <a:t>Inntekter fra julemessa desember 2018:  Kr 4000,- </a:t>
            </a:r>
          </a:p>
          <a:p>
            <a:r>
              <a:rPr lang="nb-NO" sz="1600" dirty="0"/>
              <a:t>Også sendt til Norgesunionens Moldova prosjekt.</a:t>
            </a:r>
          </a:p>
          <a:p>
            <a:endParaRPr lang="nb-NO" dirty="0"/>
          </a:p>
          <a:p>
            <a:endParaRPr lang="nb-NO" dirty="0"/>
          </a:p>
        </p:txBody>
      </p:sp>
      <p:pic>
        <p:nvPicPr>
          <p:cNvPr id="3" name="Picture 2">
            <a:extLst>
              <a:ext uri="{FF2B5EF4-FFF2-40B4-BE49-F238E27FC236}">
                <a16:creationId xmlns:a16="http://schemas.microsoft.com/office/drawing/2014/main" id="{B716822C-0184-4CFA-B570-766F6FD6545E}"/>
              </a:ext>
            </a:extLst>
          </p:cNvPr>
          <p:cNvPicPr>
            <a:picLocks noChangeAspect="1"/>
          </p:cNvPicPr>
          <p:nvPr/>
        </p:nvPicPr>
        <p:blipFill>
          <a:blip r:embed="rId4"/>
          <a:stretch>
            <a:fillRect/>
          </a:stretch>
        </p:blipFill>
        <p:spPr>
          <a:xfrm>
            <a:off x="4277549" y="3700967"/>
            <a:ext cx="2664296" cy="2240997"/>
          </a:xfrm>
          <a:prstGeom prst="rect">
            <a:avLst/>
          </a:prstGeom>
        </p:spPr>
      </p:pic>
      <p:pic>
        <p:nvPicPr>
          <p:cNvPr id="8" name="Picture 7">
            <a:extLst>
              <a:ext uri="{FF2B5EF4-FFF2-40B4-BE49-F238E27FC236}">
                <a16:creationId xmlns:a16="http://schemas.microsoft.com/office/drawing/2014/main" id="{E47F645A-9111-4CA8-97D0-1829A4F425FD}"/>
              </a:ext>
            </a:extLst>
          </p:cNvPr>
          <p:cNvPicPr>
            <a:picLocks noChangeAspect="1"/>
          </p:cNvPicPr>
          <p:nvPr/>
        </p:nvPicPr>
        <p:blipFill>
          <a:blip r:embed="rId5"/>
          <a:stretch>
            <a:fillRect/>
          </a:stretch>
        </p:blipFill>
        <p:spPr>
          <a:xfrm>
            <a:off x="479914" y="3745894"/>
            <a:ext cx="3317721" cy="2210030"/>
          </a:xfrm>
          <a:prstGeom prst="rect">
            <a:avLst/>
          </a:prstGeom>
        </p:spPr>
      </p:pic>
    </p:spTree>
    <p:extLst>
      <p:ext uri="{BB962C8B-B14F-4D97-AF65-F5344CB8AC3E}">
        <p14:creationId xmlns:p14="http://schemas.microsoft.com/office/powerpoint/2010/main" val="113627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pic>
        <p:nvPicPr>
          <p:cNvPr id="5" name="Picture 4">
            <a:extLst>
              <a:ext uri="{FF2B5EF4-FFF2-40B4-BE49-F238E27FC236}">
                <a16:creationId xmlns:a16="http://schemas.microsoft.com/office/drawing/2014/main" id="{907AAAEB-B5B6-429E-8250-E8378130ABF6}"/>
              </a:ext>
            </a:extLst>
          </p:cNvPr>
          <p:cNvPicPr>
            <a:picLocks noChangeAspect="1"/>
          </p:cNvPicPr>
          <p:nvPr/>
        </p:nvPicPr>
        <p:blipFill>
          <a:blip r:embed="rId4"/>
          <a:stretch>
            <a:fillRect/>
          </a:stretch>
        </p:blipFill>
        <p:spPr>
          <a:xfrm>
            <a:off x="799915" y="1719629"/>
            <a:ext cx="2971429" cy="3418742"/>
          </a:xfrm>
          <a:prstGeom prst="rect">
            <a:avLst/>
          </a:prstGeom>
        </p:spPr>
      </p:pic>
      <p:pic>
        <p:nvPicPr>
          <p:cNvPr id="2" name="Picture 1">
            <a:extLst>
              <a:ext uri="{FF2B5EF4-FFF2-40B4-BE49-F238E27FC236}">
                <a16:creationId xmlns:a16="http://schemas.microsoft.com/office/drawing/2014/main" id="{27C4C43D-4CBA-4615-A156-CB89DB62F63E}"/>
              </a:ext>
            </a:extLst>
          </p:cNvPr>
          <p:cNvPicPr>
            <a:picLocks noChangeAspect="1"/>
          </p:cNvPicPr>
          <p:nvPr/>
        </p:nvPicPr>
        <p:blipFill>
          <a:blip r:embed="rId5"/>
          <a:stretch>
            <a:fillRect/>
          </a:stretch>
        </p:blipFill>
        <p:spPr>
          <a:xfrm>
            <a:off x="5372657" y="1449635"/>
            <a:ext cx="2971429" cy="3971429"/>
          </a:xfrm>
          <a:prstGeom prst="rect">
            <a:avLst/>
          </a:prstGeom>
        </p:spPr>
      </p:pic>
    </p:spTree>
    <p:extLst>
      <p:ext uri="{BB962C8B-B14F-4D97-AF65-F5344CB8AC3E}">
        <p14:creationId xmlns:p14="http://schemas.microsoft.com/office/powerpoint/2010/main" val="410124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3" name="TextBox 2">
            <a:extLst>
              <a:ext uri="{FF2B5EF4-FFF2-40B4-BE49-F238E27FC236}">
                <a16:creationId xmlns:a16="http://schemas.microsoft.com/office/drawing/2014/main" id="{60A14D21-E50C-4911-A024-27CF10A304E9}"/>
              </a:ext>
            </a:extLst>
          </p:cNvPr>
          <p:cNvSpPr txBox="1"/>
          <p:nvPr/>
        </p:nvSpPr>
        <p:spPr>
          <a:xfrm>
            <a:off x="323528" y="1660009"/>
            <a:ext cx="8496944" cy="3447098"/>
          </a:xfrm>
          <a:prstGeom prst="rect">
            <a:avLst/>
          </a:prstGeom>
          <a:noFill/>
        </p:spPr>
        <p:txBody>
          <a:bodyPr wrap="square" rtlCol="0">
            <a:spAutoFit/>
          </a:bodyPr>
          <a:lstStyle/>
          <a:p>
            <a:pPr algn="ctr"/>
            <a:r>
              <a:rPr lang="nb-NO" dirty="0">
                <a:solidFill>
                  <a:srgbClr val="0066FF"/>
                </a:solidFill>
              </a:rPr>
              <a:t>Kjolesalg</a:t>
            </a:r>
          </a:p>
          <a:p>
            <a:endParaRPr lang="nb-NO" dirty="0"/>
          </a:p>
          <a:p>
            <a:r>
              <a:rPr lang="nb-NO" sz="1600" dirty="0"/>
              <a:t>Vi samler inn brukte kjoler fra familie, venner og kolleger + reklamerer for innsamlingen. Brukt-kjolesalget arrangeres på vår mars-kafé.  Første gang var i mars 2019, med mange kunder og god stemning! </a:t>
            </a:r>
          </a:p>
          <a:p>
            <a:endParaRPr lang="nb-NO" sz="1600" dirty="0"/>
          </a:p>
          <a:p>
            <a:r>
              <a:rPr lang="nb-NO" sz="1600" dirty="0"/>
              <a:t>Inntekt: Kr 5290,- Sendt til </a:t>
            </a:r>
          </a:p>
          <a:p>
            <a:endParaRPr lang="nb-NO" dirty="0"/>
          </a:p>
          <a:p>
            <a:endParaRPr lang="nb-NO" dirty="0"/>
          </a:p>
          <a:p>
            <a:endParaRPr lang="nb-NO" dirty="0"/>
          </a:p>
          <a:p>
            <a:endParaRPr lang="nb-NO" sz="1600" dirty="0"/>
          </a:p>
          <a:p>
            <a:r>
              <a:rPr lang="nb-NO" sz="1600" dirty="0"/>
              <a:t>Utdanningsfondet er også et prosjekt ledet av Norgesunionen, som hjelper med finansiering av utdanning til kvinner i utviklingsland hvor det finnes Soroptimist klubber. </a:t>
            </a:r>
          </a:p>
        </p:txBody>
      </p:sp>
      <p:pic>
        <p:nvPicPr>
          <p:cNvPr id="4" name="Picture 3">
            <a:extLst>
              <a:ext uri="{FF2B5EF4-FFF2-40B4-BE49-F238E27FC236}">
                <a16:creationId xmlns:a16="http://schemas.microsoft.com/office/drawing/2014/main" id="{C9636FBC-2630-46E1-98F4-EBA7B248EAB3}"/>
              </a:ext>
            </a:extLst>
          </p:cNvPr>
          <p:cNvPicPr>
            <a:picLocks noChangeAspect="1"/>
          </p:cNvPicPr>
          <p:nvPr/>
        </p:nvPicPr>
        <p:blipFill>
          <a:blip r:embed="rId4"/>
          <a:stretch>
            <a:fillRect/>
          </a:stretch>
        </p:blipFill>
        <p:spPr>
          <a:xfrm>
            <a:off x="3059832" y="2817961"/>
            <a:ext cx="3600400" cy="1835175"/>
          </a:xfrm>
          <a:prstGeom prst="rect">
            <a:avLst/>
          </a:prstGeom>
        </p:spPr>
      </p:pic>
    </p:spTree>
    <p:extLst>
      <p:ext uri="{BB962C8B-B14F-4D97-AF65-F5344CB8AC3E}">
        <p14:creationId xmlns:p14="http://schemas.microsoft.com/office/powerpoint/2010/main" val="188119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nb-NO" dirty="0"/>
          </a:p>
        </p:txBody>
      </p:sp>
      <p:sp>
        <p:nvSpPr>
          <p:cNvPr id="2051" name="Rectangle 3"/>
          <p:cNvSpPr>
            <a:spLocks noGrp="1" noChangeArrowheads="1"/>
          </p:cNvSpPr>
          <p:nvPr>
            <p:ph type="subTitle" idx="1"/>
          </p:nvPr>
        </p:nvSpPr>
        <p:spPr/>
        <p:txBody>
          <a:bodyPr/>
          <a:lstStyle/>
          <a:p>
            <a:pPr eaLnBrk="1" hangingPunct="1"/>
            <a:endParaRPr lang="nb-NO"/>
          </a:p>
        </p:txBody>
      </p:sp>
      <p:pic>
        <p:nvPicPr>
          <p:cNvPr id="2052" name="Picture 12" descr="BAKGRUNN 200 DPI"/>
          <p:cNvPicPr>
            <a:picLocks noChangeAspect="1" noChangeArrowheads="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pic>
        <p:nvPicPr>
          <p:cNvPr id="2" name="Picture 1">
            <a:extLst>
              <a:ext uri="{FF2B5EF4-FFF2-40B4-BE49-F238E27FC236}">
                <a16:creationId xmlns:a16="http://schemas.microsoft.com/office/drawing/2014/main" id="{D4143339-C1F1-47B2-905E-94FF03AA45DA}"/>
              </a:ext>
            </a:extLst>
          </p:cNvPr>
          <p:cNvPicPr>
            <a:picLocks noChangeAspect="1"/>
          </p:cNvPicPr>
          <p:nvPr/>
        </p:nvPicPr>
        <p:blipFill>
          <a:blip r:embed="rId4"/>
          <a:stretch>
            <a:fillRect/>
          </a:stretch>
        </p:blipFill>
        <p:spPr>
          <a:xfrm>
            <a:off x="5446102" y="2096925"/>
            <a:ext cx="2784657" cy="3348299"/>
          </a:xfrm>
          <a:prstGeom prst="rect">
            <a:avLst/>
          </a:prstGeom>
        </p:spPr>
      </p:pic>
      <p:pic>
        <p:nvPicPr>
          <p:cNvPr id="12" name="Picture 11">
            <a:extLst>
              <a:ext uri="{FF2B5EF4-FFF2-40B4-BE49-F238E27FC236}">
                <a16:creationId xmlns:a16="http://schemas.microsoft.com/office/drawing/2014/main" id="{02C2AA70-922D-4A37-9810-0A3248A15A71}"/>
              </a:ext>
            </a:extLst>
          </p:cNvPr>
          <p:cNvPicPr>
            <a:picLocks noChangeAspect="1"/>
          </p:cNvPicPr>
          <p:nvPr/>
        </p:nvPicPr>
        <p:blipFill>
          <a:blip r:embed="rId5"/>
          <a:stretch>
            <a:fillRect/>
          </a:stretch>
        </p:blipFill>
        <p:spPr>
          <a:xfrm>
            <a:off x="593766" y="1484784"/>
            <a:ext cx="4179768" cy="4104456"/>
          </a:xfrm>
          <a:prstGeom prst="rect">
            <a:avLst/>
          </a:prstGeom>
        </p:spPr>
      </p:pic>
    </p:spTree>
    <p:extLst>
      <p:ext uri="{BB962C8B-B14F-4D97-AF65-F5344CB8AC3E}">
        <p14:creationId xmlns:p14="http://schemas.microsoft.com/office/powerpoint/2010/main" val="555382273"/>
      </p:ext>
    </p:extLst>
  </p:cSld>
  <p:clrMapOvr>
    <a:masterClrMapping/>
  </p:clrMapOvr>
</p:sld>
</file>

<file path=ppt/theme/theme1.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684</Words>
  <Application>Microsoft Office PowerPoint</Application>
  <PresentationFormat>Skjermfremvisning (4:3)</PresentationFormat>
  <Paragraphs>105</Paragraphs>
  <Slides>14</Slides>
  <Notes>14</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14</vt:i4>
      </vt:variant>
    </vt:vector>
  </HeadingPairs>
  <TitlesOfParts>
    <vt:vector size="17" baseType="lpstr">
      <vt:lpstr>Arial</vt:lpstr>
      <vt:lpstr>Calibri</vt:lpstr>
      <vt:lpstr>Standard utforming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Britt</dc:creator>
  <cp:lastModifiedBy>Oddveig Stevning</cp:lastModifiedBy>
  <cp:revision>62</cp:revision>
  <cp:lastPrinted>2019-05-13T08:00:52Z</cp:lastPrinted>
  <dcterms:created xsi:type="dcterms:W3CDTF">2014-10-30T19:44:33Z</dcterms:created>
  <dcterms:modified xsi:type="dcterms:W3CDTF">2020-02-14T08:45:02Z</dcterms:modified>
</cp:coreProperties>
</file>